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83" r:id="rId4"/>
    <p:sldId id="284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70" r:id="rId13"/>
  </p:sldIdLst>
  <p:sldSz cx="9144000" cy="5143500" type="screen16x9"/>
  <p:notesSz cx="6858000" cy="9144000"/>
  <p:embeddedFontLst>
    <p:embeddedFont>
      <p:font typeface="DFPOP1-W9" charset="-128"/>
      <p:regular r:id="rId15"/>
    </p:embeddedFont>
    <p:embeddedFont>
      <p:font typeface="楷体" pitchFamily="49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5" d="100"/>
          <a:sy n="65" d="100"/>
        </p:scale>
        <p:origin x="-246" y="-96"/>
      </p:cViewPr>
      <p:guideLst>
        <p:guide orient="horz" pos="1619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48740" y="910590"/>
            <a:ext cx="63493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10.王军和张芳的水杯款式相同,大小不同。</a:t>
            </a:r>
          </a:p>
          <a:p>
            <a:pPr>
              <a:lnSpc>
                <a:spcPct val="150000"/>
              </a:lnSpc>
            </a:pP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他们俩谁的水杯大?</a:t>
            </a:r>
          </a:p>
        </p:txBody>
      </p:sp>
      <p:sp>
        <p:nvSpPr>
          <p:cNvPr id="10" name="矩形 9"/>
          <p:cNvSpPr/>
          <p:nvPr/>
        </p:nvSpPr>
        <p:spPr>
          <a:xfrm>
            <a:off x="858408" y="1264196"/>
            <a:ext cx="490220" cy="1869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分数的实际应用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2796540" y="3334385"/>
            <a:ext cx="2701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3÷8=0.375</a:t>
            </a:r>
          </a:p>
        </p:txBody>
      </p:sp>
      <p:pic>
        <p:nvPicPr>
          <p:cNvPr id="549" name="dh2.jpg" descr="id:2147496709;FounderCES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6050" y="1574165"/>
            <a:ext cx="3938270" cy="979805"/>
          </a:xfrm>
          <a:prstGeom prst="rect">
            <a:avLst/>
          </a:prstGeom>
        </p:spPr>
      </p:pic>
      <p:sp>
        <p:nvSpPr>
          <p:cNvPr id="3" name="TextBox 7"/>
          <p:cNvSpPr txBox="1"/>
          <p:nvPr/>
        </p:nvSpPr>
        <p:spPr>
          <a:xfrm>
            <a:off x="4996815" y="3334385"/>
            <a:ext cx="2701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0.4&gt;0.375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3376930" y="3971925"/>
            <a:ext cx="2701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王军的水杯大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  <p:bldP spid="38" grpId="0"/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3545" y="996950"/>
            <a:ext cx="79552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11.爷爷家的小农场种了粮食作物       公顷,种了油料作物0.18公顷,种了经济作物       公顷,三种作物种植面积最大的是什么?最小的呢?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2941320" y="2750185"/>
            <a:ext cx="3709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    &gt;     &gt;0.18</a:t>
            </a:r>
          </a:p>
        </p:txBody>
      </p:sp>
      <p:graphicFrame>
        <p:nvGraphicFramePr>
          <p:cNvPr id="30" name="表格 29"/>
          <p:cNvGraphicFramePr/>
          <p:nvPr/>
        </p:nvGraphicFramePr>
        <p:xfrm>
          <a:off x="3796665" y="2522855"/>
          <a:ext cx="385445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44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4662170" y="2522855"/>
          <a:ext cx="40767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" name="TextBox 7"/>
          <p:cNvSpPr txBox="1"/>
          <p:nvPr/>
        </p:nvSpPr>
        <p:spPr>
          <a:xfrm>
            <a:off x="1810385" y="3355340"/>
            <a:ext cx="5916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所以粮食作物的种植面积最大,油料作物的种植面积最小。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4979670" y="996950"/>
          <a:ext cx="4019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9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/>
        </p:nvGraphicFramePr>
        <p:xfrm>
          <a:off x="3783330" y="1565275"/>
          <a:ext cx="4019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9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78567" y="1750081"/>
            <a:ext cx="549275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第12课时　分数和小数的互化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48740" y="910590"/>
            <a:ext cx="5666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6.按从小到大的顺序排列下列各组数。</a:t>
            </a: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(1)0.41,           ,          ,0.048。</a:t>
            </a:r>
          </a:p>
        </p:txBody>
      </p:sp>
      <p:sp>
        <p:nvSpPr>
          <p:cNvPr id="10" name="矩形 9"/>
          <p:cNvSpPr/>
          <p:nvPr/>
        </p:nvSpPr>
        <p:spPr>
          <a:xfrm>
            <a:off x="858408" y="1264196"/>
            <a:ext cx="490220" cy="2631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分数与小数的大小比较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3693795" y="1412875"/>
          <a:ext cx="5791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91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2725420" y="1412875"/>
          <a:ext cx="6045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5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2066290" y="2350135"/>
            <a:ext cx="5011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0.048&lt;0.41&lt;     &lt;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3879850" y="2175510"/>
          <a:ext cx="6051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51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4935220" y="2175510"/>
          <a:ext cx="6051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51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99770" y="996950"/>
            <a:ext cx="76790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    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     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,0.25,      。</a:t>
            </a:r>
          </a:p>
          <a:p>
            <a:pPr>
              <a:lnSpc>
                <a:spcPct val="150000"/>
              </a:lnSpc>
            </a:pP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     ,0.253,        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/>
        </p:nvGraphicFramePr>
        <p:xfrm>
          <a:off x="1243330" y="996950"/>
          <a:ext cx="37465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65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38" name="TextBox 7"/>
          <p:cNvSpPr txBox="1"/>
          <p:nvPr/>
        </p:nvSpPr>
        <p:spPr>
          <a:xfrm>
            <a:off x="2321560" y="1919605"/>
            <a:ext cx="5011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&lt;0.25&lt;    &lt;　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1810385" y="1753870"/>
          <a:ext cx="36195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195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/>
          <p:nvPr/>
        </p:nvGraphicFramePr>
        <p:xfrm>
          <a:off x="1908861" y="996950"/>
          <a:ext cx="37465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65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/>
          <p:nvPr/>
        </p:nvGraphicFramePr>
        <p:xfrm>
          <a:off x="3251251" y="996950"/>
          <a:ext cx="37465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65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/>
          <p:nvPr/>
        </p:nvGraphicFramePr>
        <p:xfrm>
          <a:off x="1249045" y="2616200"/>
          <a:ext cx="3638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8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/>
          <p:nvPr/>
        </p:nvGraphicFramePr>
        <p:xfrm>
          <a:off x="2788920" y="2616200"/>
          <a:ext cx="3638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38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/>
          <p:nvPr/>
        </p:nvGraphicFramePr>
        <p:xfrm>
          <a:off x="3442970" y="1754505"/>
          <a:ext cx="38544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44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4252595" y="1753870"/>
          <a:ext cx="40767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/>
          <p:nvPr/>
        </p:nvGraphicFramePr>
        <p:xfrm>
          <a:off x="1565275" y="3303905"/>
          <a:ext cx="38544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44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3219450" y="3303905"/>
          <a:ext cx="38544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44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" name="TextBox 7"/>
          <p:cNvSpPr txBox="1"/>
          <p:nvPr/>
        </p:nvSpPr>
        <p:spPr>
          <a:xfrm>
            <a:off x="1950720" y="3511550"/>
            <a:ext cx="5011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&lt;0.253&lt;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T139.EPS" descr="id:214749668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030" y="1642110"/>
            <a:ext cx="7503795" cy="199580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9770" y="996950"/>
            <a:ext cx="7679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7.在</a:t>
            </a:r>
            <a:r>
              <a:rPr 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里填上适当的小数或分数。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875030" y="1908175"/>
            <a:ext cx="1009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0.125</a:t>
            </a:r>
          </a:p>
        </p:txBody>
      </p:sp>
      <p:graphicFrame>
        <p:nvGraphicFramePr>
          <p:cNvPr id="30" name="表格 29"/>
          <p:cNvGraphicFramePr/>
          <p:nvPr/>
        </p:nvGraphicFramePr>
        <p:xfrm>
          <a:off x="3397885" y="2911475"/>
          <a:ext cx="38544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44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4805045" y="2911475"/>
          <a:ext cx="40767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67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/>
          <p:nvPr/>
        </p:nvGraphicFramePr>
        <p:xfrm>
          <a:off x="7701280" y="2911475"/>
          <a:ext cx="38544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44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" name="TextBox 7"/>
          <p:cNvSpPr txBox="1"/>
          <p:nvPr/>
        </p:nvSpPr>
        <p:spPr>
          <a:xfrm>
            <a:off x="1739265" y="1908175"/>
            <a:ext cx="953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</a:p>
        </p:txBody>
      </p:sp>
      <p:sp>
        <p:nvSpPr>
          <p:cNvPr id="5" name="TextBox 7"/>
          <p:cNvSpPr txBox="1"/>
          <p:nvPr/>
        </p:nvSpPr>
        <p:spPr>
          <a:xfrm>
            <a:off x="3851910" y="1802765"/>
            <a:ext cx="953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0.625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5386705" y="1802765"/>
            <a:ext cx="953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0.875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48740" y="910590"/>
            <a:ext cx="68491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8.把下面的分数化成小数(不能化成有限小数的保留两位小数),你发现了什么?</a:t>
            </a:r>
          </a:p>
          <a:p>
            <a:pPr>
              <a:lnSpc>
                <a:spcPct val="20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        =                      =                      =</a:t>
            </a:r>
          </a:p>
          <a:p>
            <a:pPr>
              <a:lnSpc>
                <a:spcPct val="20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=                        =                    =</a:t>
            </a:r>
          </a:p>
        </p:txBody>
      </p:sp>
      <p:sp>
        <p:nvSpPr>
          <p:cNvPr id="10" name="矩形 9"/>
          <p:cNvSpPr/>
          <p:nvPr/>
        </p:nvSpPr>
        <p:spPr>
          <a:xfrm>
            <a:off x="550433" y="1264196"/>
            <a:ext cx="798195" cy="26314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判断一个最简分数能否</a:t>
            </a:r>
          </a:p>
          <a:p>
            <a:pPr algn="l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化成有限小数的方法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4401820" y="2175510"/>
          <a:ext cx="4019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9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1995805" y="2175510"/>
          <a:ext cx="6045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5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2894330" y="2341245"/>
            <a:ext cx="874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6325870" y="2175510"/>
          <a:ext cx="6045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5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1997710" y="2837815"/>
          <a:ext cx="5784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4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4211320" y="2837815"/>
          <a:ext cx="7829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29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6401435" y="2837815"/>
          <a:ext cx="5784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4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1" name="TextBox 7"/>
          <p:cNvSpPr txBox="1"/>
          <p:nvPr/>
        </p:nvSpPr>
        <p:spPr>
          <a:xfrm>
            <a:off x="5104765" y="2341245"/>
            <a:ext cx="114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0.625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7262495" y="2341245"/>
            <a:ext cx="1042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0.36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2894330" y="3004185"/>
            <a:ext cx="1307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0.8125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5216525" y="3004185"/>
            <a:ext cx="133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0.048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7262495" y="3003550"/>
            <a:ext cx="1107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0.175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  <p:bldP spid="38" grpId="0"/>
      <p:bldP spid="11" grpId="0"/>
      <p:bldP spid="12" grpId="0"/>
      <p:bldP spid="14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348740" y="910590"/>
            <a:ext cx="44284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≈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≈                      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≈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     =                      =</a:t>
            </a:r>
          </a:p>
          <a:p>
            <a:pPr>
              <a:lnSpc>
                <a:spcPct val="20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=                      = 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4371340" y="1089660"/>
          <a:ext cx="40195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9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1965325" y="1089660"/>
          <a:ext cx="6045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5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2894330" y="1255395"/>
            <a:ext cx="874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0.13　　　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2019935" y="2544445"/>
          <a:ext cx="6045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5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1934845" y="1751965"/>
          <a:ext cx="5784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4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/>
        </p:nvGraphicFramePr>
        <p:xfrm>
          <a:off x="4357370" y="1751965"/>
          <a:ext cx="5403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3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/>
        </p:nvGraphicFramePr>
        <p:xfrm>
          <a:off x="4269105" y="2544445"/>
          <a:ext cx="5784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4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1" name="TextBox 7"/>
          <p:cNvSpPr txBox="1"/>
          <p:nvPr/>
        </p:nvSpPr>
        <p:spPr>
          <a:xfrm>
            <a:off x="5229225" y="1255395"/>
            <a:ext cx="114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1.67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2894330" y="1882140"/>
            <a:ext cx="1042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0.38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5229225" y="1992630"/>
            <a:ext cx="1307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0.39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2938780" y="2710180"/>
            <a:ext cx="133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5229225" y="2710180"/>
            <a:ext cx="1107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019935" y="3257550"/>
          <a:ext cx="604520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52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4269105" y="3257550"/>
          <a:ext cx="5784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4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8" name="TextBox 7"/>
          <p:cNvSpPr txBox="1"/>
          <p:nvPr/>
        </p:nvSpPr>
        <p:spPr>
          <a:xfrm>
            <a:off x="3009265" y="3423920"/>
            <a:ext cx="1107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5229225" y="3423920"/>
            <a:ext cx="1107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0.5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11" grpId="0"/>
      <p:bldP spid="12" grpId="0"/>
      <p:bldP spid="14" grpId="0"/>
      <p:bldP spid="16" grpId="0"/>
      <p:bldP spid="17" grpId="0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160780" y="894080"/>
            <a:ext cx="72517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我发现:一个(　　　　)分数,如果分母中除了(　　　)和(　　　)以外,不含有其他质因数,那么这个分数就能化成有限小数;如果分母中除了(　　　)和(　　　)以外,还含有其他的质因数,那么这个分数就不能化成有限小数。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3166745" y="1056640"/>
            <a:ext cx="874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最简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7374255" y="1056640"/>
            <a:ext cx="114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1896745" y="1609725"/>
            <a:ext cx="1042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5583310" y="2155629"/>
            <a:ext cx="1307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7064765" y="2155629"/>
            <a:ext cx="1330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11" grpId="0"/>
      <p:bldP spid="12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99770" y="996950"/>
            <a:ext cx="7679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9.0.35与一个最简分数的和是1,这个最简分数是多少?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8" name="TextBox 7"/>
          <p:cNvSpPr txBox="1"/>
          <p:nvPr/>
        </p:nvSpPr>
        <p:spPr>
          <a:xfrm>
            <a:off x="2201545" y="1807845"/>
            <a:ext cx="2534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1-0.35=0.65</a:t>
            </a:r>
          </a:p>
        </p:txBody>
      </p:sp>
      <p:graphicFrame>
        <p:nvGraphicFramePr>
          <p:cNvPr id="30" name="表格 29"/>
          <p:cNvGraphicFramePr/>
          <p:nvPr/>
        </p:nvGraphicFramePr>
        <p:xfrm>
          <a:off x="3231515" y="2268220"/>
          <a:ext cx="721995" cy="822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199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260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4" name="TextBox 7"/>
          <p:cNvSpPr txBox="1"/>
          <p:nvPr/>
        </p:nvSpPr>
        <p:spPr>
          <a:xfrm>
            <a:off x="2201545" y="2440305"/>
            <a:ext cx="3263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0.65=       =</a:t>
            </a:r>
          </a:p>
        </p:txBody>
      </p:sp>
      <p:sp>
        <p:nvSpPr>
          <p:cNvPr id="5" name="TextBox 7"/>
          <p:cNvSpPr txBox="1"/>
          <p:nvPr/>
        </p:nvSpPr>
        <p:spPr>
          <a:xfrm>
            <a:off x="1969770" y="3203575"/>
            <a:ext cx="4027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所以这个最简分数是      。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4494530" y="2247900"/>
          <a:ext cx="494665" cy="8115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4665"/>
              </a:tblGrid>
              <a:tr h="4152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/>
        </p:nvGraphicFramePr>
        <p:xfrm>
          <a:off x="4899660" y="3037205"/>
          <a:ext cx="565785" cy="79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78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335</Words>
  <Application>WPS 演示</Application>
  <PresentationFormat>全屏显示(16:9)</PresentationFormat>
  <Paragraphs>153</Paragraphs>
  <Slides>12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122</cp:revision>
  <dcterms:created xsi:type="dcterms:W3CDTF">2015-12-05T09:26:00Z</dcterms:created>
  <dcterms:modified xsi:type="dcterms:W3CDTF">2019-10-08T06:27:29Z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